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41" r:id="rId4"/>
    <p:sldId id="343" r:id="rId5"/>
    <p:sldId id="339" r:id="rId6"/>
    <p:sldId id="301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12" r:id="rId15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845"/>
        <p:guide pos="2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Kjønn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'Ark1'!$B$2:$B$3</c:f>
              <c:numCache>
                <c:formatCode>0.00%</c:formatCode>
                <c:ptCount val="2"/>
                <c:pt idx="0">
                  <c:v>0.496</c:v>
                </c:pt>
                <c:pt idx="1">
                  <c:v>0.504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08000"/>
        <c:axId val="94076928"/>
      </c:barChart>
      <c:catAx>
        <c:axId val="4620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94076928"/>
        <c:crosses val="autoZero"/>
        <c:auto val="1"/>
        <c:lblAlgn val="ctr"/>
        <c:lblOffset val="100"/>
        <c:noMultiLvlLbl val="0"/>
      </c:catAx>
      <c:valAx>
        <c:axId val="9407692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6208000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900"/>
      </a:pPr>
      <a:endParaRPr lang="nb-N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'Ark1'!$A$2:$A$4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0.22</c:v>
                </c:pt>
                <c:pt idx="1">
                  <c:v>0.59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0.26</c:v>
                </c:pt>
                <c:pt idx="1">
                  <c:v>0.18</c:v>
                </c:pt>
                <c:pt idx="3">
                  <c:v>0.27</c:v>
                </c:pt>
                <c:pt idx="4">
                  <c:v>0.25</c:v>
                </c:pt>
                <c:pt idx="5">
                  <c:v>0.26</c:v>
                </c:pt>
                <c:pt idx="6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0.59</c:v>
                </c:pt>
                <c:pt idx="1">
                  <c:v>0.6</c:v>
                </c:pt>
                <c:pt idx="3">
                  <c:v>0.52</c:v>
                </c:pt>
                <c:pt idx="4">
                  <c:v>0.53</c:v>
                </c:pt>
                <c:pt idx="5">
                  <c:v>0.52</c:v>
                </c:pt>
                <c:pt idx="6">
                  <c:v>0.69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0.15</c:v>
                </c:pt>
                <c:pt idx="1">
                  <c:v>0.22</c:v>
                </c:pt>
                <c:pt idx="3">
                  <c:v>0.2</c:v>
                </c:pt>
                <c:pt idx="4">
                  <c:v>0.21</c:v>
                </c:pt>
                <c:pt idx="5">
                  <c:v>0.22</c:v>
                </c:pt>
                <c:pt idx="6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956928"/>
        <c:axId val="35544384"/>
      </c:barChart>
      <c:catAx>
        <c:axId val="32956928"/>
        <c:scaling>
          <c:orientation val="maxMin"/>
        </c:scaling>
        <c:delete val="0"/>
        <c:axPos val="l"/>
        <c:majorTickMark val="out"/>
        <c:minorTickMark val="none"/>
        <c:tickLblPos val="nextTo"/>
        <c:crossAx val="35544384"/>
        <c:crosses val="autoZero"/>
        <c:auto val="1"/>
        <c:lblAlgn val="ctr"/>
        <c:lblOffset val="100"/>
        <c:noMultiLvlLbl val="0"/>
      </c:catAx>
      <c:valAx>
        <c:axId val="355443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2956928"/>
        <c:crosses val="max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2"/>
              <c:layout>
                <c:manualLayout>
                  <c:x val="4.0260890570899426E-2"/>
                  <c:y val="0.122598166599375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'Ark1'!$A$2:$A$4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0.84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2.2279880916667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0.1</c:v>
                </c:pt>
                <c:pt idx="1">
                  <c:v>0.04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0.81</c:v>
                </c:pt>
                <c:pt idx="1">
                  <c:v>0.87</c:v>
                </c:pt>
                <c:pt idx="3">
                  <c:v>0.86</c:v>
                </c:pt>
                <c:pt idx="4">
                  <c:v>0.85</c:v>
                </c:pt>
                <c:pt idx="5">
                  <c:v>0.77</c:v>
                </c:pt>
                <c:pt idx="6">
                  <c:v>0.86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0.08</c:v>
                </c:pt>
                <c:pt idx="1">
                  <c:v>0.09</c:v>
                </c:pt>
                <c:pt idx="3">
                  <c:v>7.0000000000000007E-2</c:v>
                </c:pt>
                <c:pt idx="4">
                  <c:v>0.09</c:v>
                </c:pt>
                <c:pt idx="5">
                  <c:v>0.14000000000000001</c:v>
                </c:pt>
                <c:pt idx="6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25856"/>
        <c:axId val="35579008"/>
      </c:barChart>
      <c:catAx>
        <c:axId val="36025856"/>
        <c:scaling>
          <c:orientation val="maxMin"/>
        </c:scaling>
        <c:delete val="0"/>
        <c:axPos val="l"/>
        <c:majorTickMark val="out"/>
        <c:minorTickMark val="none"/>
        <c:tickLblPos val="nextTo"/>
        <c:crossAx val="35579008"/>
        <c:crosses val="autoZero"/>
        <c:auto val="1"/>
        <c:lblAlgn val="ctr"/>
        <c:lblOffset val="100"/>
        <c:noMultiLvlLbl val="0"/>
      </c:catAx>
      <c:valAx>
        <c:axId val="355790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6025856"/>
        <c:crosses val="max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2"/>
              <c:layout>
                <c:manualLayout>
                  <c:x val="4.0260890570899426E-2"/>
                  <c:y val="0.122598166599375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'Ark1'!$A$2:$A$4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0.09</c:v>
                </c:pt>
                <c:pt idx="1">
                  <c:v>0.83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2.2279880916667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0.13</c:v>
                </c:pt>
                <c:pt idx="1">
                  <c:v>0.06</c:v>
                </c:pt>
                <c:pt idx="3">
                  <c:v>0.1</c:v>
                </c:pt>
                <c:pt idx="4">
                  <c:v>0.14000000000000001</c:v>
                </c:pt>
                <c:pt idx="5">
                  <c:v>0.06</c:v>
                </c:pt>
                <c:pt idx="6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0.79</c:v>
                </c:pt>
                <c:pt idx="1">
                  <c:v>0.86</c:v>
                </c:pt>
                <c:pt idx="3">
                  <c:v>0.82</c:v>
                </c:pt>
                <c:pt idx="4">
                  <c:v>0.75</c:v>
                </c:pt>
                <c:pt idx="5">
                  <c:v>0.82</c:v>
                </c:pt>
                <c:pt idx="6">
                  <c:v>0.86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0.08</c:v>
                </c:pt>
                <c:pt idx="1">
                  <c:v>0.08</c:v>
                </c:pt>
                <c:pt idx="3">
                  <c:v>7.0000000000000007E-2</c:v>
                </c:pt>
                <c:pt idx="4">
                  <c:v>0.11</c:v>
                </c:pt>
                <c:pt idx="5">
                  <c:v>0.12</c:v>
                </c:pt>
                <c:pt idx="6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089344"/>
        <c:axId val="35583616"/>
      </c:barChart>
      <c:catAx>
        <c:axId val="36089344"/>
        <c:scaling>
          <c:orientation val="maxMin"/>
        </c:scaling>
        <c:delete val="0"/>
        <c:axPos val="l"/>
        <c:majorTickMark val="out"/>
        <c:minorTickMark val="none"/>
        <c:tickLblPos val="nextTo"/>
        <c:crossAx val="35583616"/>
        <c:crosses val="autoZero"/>
        <c:auto val="1"/>
        <c:lblAlgn val="ctr"/>
        <c:lblOffset val="100"/>
        <c:noMultiLvlLbl val="0"/>
      </c:catAx>
      <c:valAx>
        <c:axId val="355836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6089344"/>
        <c:crosses val="max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2"/>
              <c:layout>
                <c:manualLayout>
                  <c:x val="4.0260890570899426E-2"/>
                  <c:y val="0.122598166599375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'Ark1'!$A$2:$A$4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0.17</c:v>
                </c:pt>
                <c:pt idx="1">
                  <c:v>0.67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2.2279880916667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0.2</c:v>
                </c:pt>
                <c:pt idx="1">
                  <c:v>0.13</c:v>
                </c:pt>
                <c:pt idx="3">
                  <c:v>0.2</c:v>
                </c:pt>
                <c:pt idx="4">
                  <c:v>0.23</c:v>
                </c:pt>
                <c:pt idx="5">
                  <c:v>0.15</c:v>
                </c:pt>
                <c:pt idx="6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0.67</c:v>
                </c:pt>
                <c:pt idx="1">
                  <c:v>0.68</c:v>
                </c:pt>
                <c:pt idx="3">
                  <c:v>0.64</c:v>
                </c:pt>
                <c:pt idx="4">
                  <c:v>0.62</c:v>
                </c:pt>
                <c:pt idx="5">
                  <c:v>0.61</c:v>
                </c:pt>
                <c:pt idx="6">
                  <c:v>0.73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0.13</c:v>
                </c:pt>
                <c:pt idx="1">
                  <c:v>0.19</c:v>
                </c:pt>
                <c:pt idx="3">
                  <c:v>0.16</c:v>
                </c:pt>
                <c:pt idx="4">
                  <c:v>0.15</c:v>
                </c:pt>
                <c:pt idx="5">
                  <c:v>0.23</c:v>
                </c:pt>
                <c:pt idx="6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335936"/>
        <c:axId val="49013888"/>
      </c:barChart>
      <c:catAx>
        <c:axId val="47335936"/>
        <c:scaling>
          <c:orientation val="maxMin"/>
        </c:scaling>
        <c:delete val="0"/>
        <c:axPos val="l"/>
        <c:majorTickMark val="out"/>
        <c:minorTickMark val="none"/>
        <c:tickLblPos val="nextTo"/>
        <c:crossAx val="49013888"/>
        <c:crosses val="autoZero"/>
        <c:auto val="1"/>
        <c:lblAlgn val="ctr"/>
        <c:lblOffset val="100"/>
        <c:noMultiLvlLbl val="0"/>
      </c:catAx>
      <c:valAx>
        <c:axId val="490138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7335936"/>
        <c:crosses val="max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Andel som velger A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41961417322834643"/>
          <c:y val="7.9485343922359883E-2"/>
          <c:w val="0.50657332677165356"/>
          <c:h val="0.796770116940411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'Ark1'!$A$2:$A$9</c:f>
              <c:strCache>
                <c:ptCount val="8"/>
                <c:pt idx="0">
                  <c:v>5000 kroner og at A er under etterforskning for skattekrim skiller A og B</c:v>
                </c:pt>
                <c:pt idx="1">
                  <c:v>5000 kroner og at A bruker arbeidere som får betalt mindre enn minstelønn skiller A og B</c:v>
                </c:pt>
                <c:pt idx="2">
                  <c:v>5000 kroner og at A ikke har egne ansatte skiller A og B</c:v>
                </c:pt>
                <c:pt idx="3">
                  <c:v>5000 kroner og at A ikke har levert lovpålagt momsoppgave, og at dette er et lovbrudd, skiller A og B</c:v>
                </c:pt>
                <c:pt idx="4">
                  <c:v>5000 kroner og at A harforfalt ubetalt restskatt skiller A og B</c:v>
                </c:pt>
                <c:pt idx="5">
                  <c:v>5000 kroner og at A ikke har levert lovpålagt momsoppgave skiller A og B</c:v>
                </c:pt>
                <c:pt idx="6">
                  <c:v>5000 kroner og at A i fjor ble ilagt 60 % tilleggsskatt skiller A og B</c:v>
                </c:pt>
                <c:pt idx="7">
                  <c:v>5000 kroner skiller A og B</c:v>
                </c:pt>
              </c:strCache>
            </c:strRef>
          </c:cat>
          <c:val>
            <c:numRef>
              <c:f>'Ark1'!$B$2:$B$9</c:f>
              <c:numCache>
                <c:formatCode>0%</c:formatCode>
                <c:ptCount val="8"/>
                <c:pt idx="0">
                  <c:v>7.0000000000000007E-2</c:v>
                </c:pt>
                <c:pt idx="1">
                  <c:v>0.09</c:v>
                </c:pt>
                <c:pt idx="2">
                  <c:v>0.17</c:v>
                </c:pt>
                <c:pt idx="3">
                  <c:v>0.18</c:v>
                </c:pt>
                <c:pt idx="4">
                  <c:v>0.18</c:v>
                </c:pt>
                <c:pt idx="5">
                  <c:v>0.19</c:v>
                </c:pt>
                <c:pt idx="6">
                  <c:v>0.22</c:v>
                </c:pt>
                <c:pt idx="7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126592"/>
        <c:axId val="49016192"/>
      </c:barChart>
      <c:catAx>
        <c:axId val="461265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nb-NO"/>
          </a:p>
        </c:txPr>
        <c:crossAx val="49016192"/>
        <c:crosses val="autoZero"/>
        <c:auto val="1"/>
        <c:lblAlgn val="ctr"/>
        <c:lblOffset val="100"/>
        <c:noMultiLvlLbl val="0"/>
      </c:catAx>
      <c:valAx>
        <c:axId val="490161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4612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Alder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'Ark1'!$A$2:$A$5</c:f>
              <c:strCache>
                <c:ptCount val="4"/>
                <c:pt idx="0">
                  <c:v>18-29år</c:v>
                </c:pt>
                <c:pt idx="1">
                  <c:v>30-39 år</c:v>
                </c:pt>
                <c:pt idx="2">
                  <c:v>40-49 år</c:v>
                </c:pt>
                <c:pt idx="3">
                  <c:v>50 år eller eldre</c:v>
                </c:pt>
              </c:strCache>
            </c:strRef>
          </c:cat>
          <c:val>
            <c:numRef>
              <c:f>'Ark1'!$B$2:$B$5</c:f>
              <c:numCache>
                <c:formatCode>0.00%</c:formatCode>
                <c:ptCount val="4"/>
                <c:pt idx="0">
                  <c:v>0.182</c:v>
                </c:pt>
                <c:pt idx="1">
                  <c:v>0.16600000000000001</c:v>
                </c:pt>
                <c:pt idx="2">
                  <c:v>0.17799999999999999</c:v>
                </c:pt>
                <c:pt idx="3">
                  <c:v>0.47399999999999998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42560"/>
        <c:axId val="94079808"/>
      </c:barChart>
      <c:catAx>
        <c:axId val="4384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94079808"/>
        <c:crosses val="autoZero"/>
        <c:auto val="1"/>
        <c:lblAlgn val="ctr"/>
        <c:lblOffset val="100"/>
        <c:noMultiLvlLbl val="0"/>
      </c:catAx>
      <c:valAx>
        <c:axId val="9407980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3842560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9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Landsdel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'Ark1'!$A$2:$A$7</c:f>
              <c:strCache>
                <c:ptCount val="6"/>
                <c:pt idx="0">
                  <c:v>Oslo</c:v>
                </c:pt>
                <c:pt idx="1">
                  <c:v>Østlandet for øvrig</c:v>
                </c:pt>
                <c:pt idx="2">
                  <c:v>Sørlandet inkl Telemark</c:v>
                </c:pt>
                <c:pt idx="3">
                  <c:v>Vestlandet</c:v>
                </c:pt>
                <c:pt idx="4">
                  <c:v>Midt-Norge</c:v>
                </c:pt>
                <c:pt idx="5">
                  <c:v>Nord-Norge</c:v>
                </c:pt>
              </c:strCache>
            </c:strRef>
          </c:cat>
          <c:val>
            <c:numRef>
              <c:f>'Ark1'!$B$2:$B$7</c:f>
              <c:numCache>
                <c:formatCode>0.00%</c:formatCode>
                <c:ptCount val="6"/>
                <c:pt idx="0">
                  <c:v>0.159</c:v>
                </c:pt>
                <c:pt idx="1">
                  <c:v>0.31</c:v>
                </c:pt>
                <c:pt idx="2">
                  <c:v>5.3999999999999999E-2</c:v>
                </c:pt>
                <c:pt idx="3">
                  <c:v>0.248</c:v>
                </c:pt>
                <c:pt idx="4">
                  <c:v>0.13400000000000001</c:v>
                </c:pt>
                <c:pt idx="5">
                  <c:v>9.5000000000000001E-2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36512"/>
        <c:axId val="94081536"/>
      </c:barChart>
      <c:catAx>
        <c:axId val="3513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94081536"/>
        <c:crosses val="autoZero"/>
        <c:auto val="1"/>
        <c:lblAlgn val="ctr"/>
        <c:lblOffset val="100"/>
        <c:noMultiLvlLbl val="0"/>
      </c:catAx>
      <c:valAx>
        <c:axId val="9408153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136512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9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'Ark1'!$A$2:$A$4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0.84</c:v>
                </c:pt>
                <c:pt idx="1">
                  <c:v>0.08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0.86</c:v>
                </c:pt>
                <c:pt idx="1">
                  <c:v>0.82</c:v>
                </c:pt>
                <c:pt idx="3">
                  <c:v>0.85</c:v>
                </c:pt>
                <c:pt idx="4">
                  <c:v>0.85</c:v>
                </c:pt>
                <c:pt idx="5">
                  <c:v>0.87</c:v>
                </c:pt>
                <c:pt idx="6">
                  <c:v>0.82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0.08</c:v>
                </c:pt>
                <c:pt idx="1">
                  <c:v>0.09</c:v>
                </c:pt>
                <c:pt idx="3">
                  <c:v>0.11</c:v>
                </c:pt>
                <c:pt idx="4">
                  <c:v>0.1</c:v>
                </c:pt>
                <c:pt idx="5">
                  <c:v>0.06</c:v>
                </c:pt>
                <c:pt idx="6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0.06</c:v>
                </c:pt>
                <c:pt idx="1">
                  <c:v>0.09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07616"/>
        <c:axId val="94071040"/>
      </c:barChart>
      <c:catAx>
        <c:axId val="33007616"/>
        <c:scaling>
          <c:orientation val="maxMin"/>
        </c:scaling>
        <c:delete val="0"/>
        <c:axPos val="l"/>
        <c:majorTickMark val="out"/>
        <c:minorTickMark val="none"/>
        <c:tickLblPos val="nextTo"/>
        <c:crossAx val="94071040"/>
        <c:crosses val="autoZero"/>
        <c:auto val="1"/>
        <c:lblAlgn val="ctr"/>
        <c:lblOffset val="100"/>
        <c:noMultiLvlLbl val="0"/>
      </c:catAx>
      <c:valAx>
        <c:axId val="940710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3007616"/>
        <c:crosses val="max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'Ark1'!$A$2:$A$4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0.19</c:v>
                </c:pt>
                <c:pt idx="1">
                  <c:v>0.67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'Ark1'!$A$2:$A$4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0.18</c:v>
                </c:pt>
                <c:pt idx="1">
                  <c:v>0.73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nb-N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'Ark1'!$A$2:$A$4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0.18</c:v>
                </c:pt>
                <c:pt idx="1">
                  <c:v>0.69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'Ark1'!$B$2:$B$8</c:f>
              <c:numCache>
                <c:formatCode>0%</c:formatCode>
                <c:ptCount val="7"/>
                <c:pt idx="0">
                  <c:v>0.22</c:v>
                </c:pt>
                <c:pt idx="1">
                  <c:v>0.14000000000000001</c:v>
                </c:pt>
                <c:pt idx="3">
                  <c:v>0.18</c:v>
                </c:pt>
                <c:pt idx="4">
                  <c:v>0.21</c:v>
                </c:pt>
                <c:pt idx="5">
                  <c:v>0.24</c:v>
                </c:pt>
                <c:pt idx="6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'Ark1'!$C$2:$C$8</c:f>
              <c:numCache>
                <c:formatCode>0%</c:formatCode>
                <c:ptCount val="7"/>
                <c:pt idx="0">
                  <c:v>0.65</c:v>
                </c:pt>
                <c:pt idx="1">
                  <c:v>0.72</c:v>
                </c:pt>
                <c:pt idx="3">
                  <c:v>0.72</c:v>
                </c:pt>
                <c:pt idx="4">
                  <c:v>0.65</c:v>
                </c:pt>
                <c:pt idx="5">
                  <c:v>0.59</c:v>
                </c:pt>
                <c:pt idx="6">
                  <c:v>0.73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'Ark1'!$A$2:$A$8</c:f>
              <c:strCache>
                <c:ptCount val="7"/>
                <c:pt idx="0">
                  <c:v>Mann</c:v>
                </c:pt>
                <c:pt idx="1">
                  <c:v>Kvinne</c:v>
                </c:pt>
                <c:pt idx="3">
                  <c:v>18-29 år</c:v>
                </c:pt>
                <c:pt idx="4">
                  <c:v>30-39 år</c:v>
                </c:pt>
                <c:pt idx="5">
                  <c:v>40-49 år</c:v>
                </c:pt>
                <c:pt idx="6">
                  <c:v>50+ år</c:v>
                </c:pt>
              </c:strCache>
            </c:strRef>
          </c:cat>
          <c:val>
            <c:numRef>
              <c:f>'Ark1'!$D$2:$D$8</c:f>
              <c:numCache>
                <c:formatCode>0%</c:formatCode>
                <c:ptCount val="7"/>
                <c:pt idx="0">
                  <c:v>0.12</c:v>
                </c:pt>
                <c:pt idx="1">
                  <c:v>0.14000000000000001</c:v>
                </c:pt>
                <c:pt idx="3">
                  <c:v>0.11</c:v>
                </c:pt>
                <c:pt idx="4">
                  <c:v>0.14000000000000001</c:v>
                </c:pt>
                <c:pt idx="5">
                  <c:v>0.18</c:v>
                </c:pt>
                <c:pt idx="6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39616"/>
        <c:axId val="110404160"/>
      </c:barChart>
      <c:catAx>
        <c:axId val="35439616"/>
        <c:scaling>
          <c:orientation val="maxMin"/>
        </c:scaling>
        <c:delete val="0"/>
        <c:axPos val="l"/>
        <c:majorTickMark val="out"/>
        <c:minorTickMark val="none"/>
        <c:tickLblPos val="nextTo"/>
        <c:crossAx val="110404160"/>
        <c:crosses val="autoZero"/>
        <c:auto val="1"/>
        <c:lblAlgn val="ctr"/>
        <c:lblOffset val="100"/>
        <c:noMultiLvlLbl val="0"/>
      </c:catAx>
      <c:valAx>
        <c:axId val="1104041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5439616"/>
        <c:crosses val="max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06E70-C442-4EC0-B23C-454F4BFEEED1}" type="datetimeFigureOut">
              <a:rPr lang="nb-NO" smtClean="0"/>
              <a:t>27.06.2014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D9EB8-7BC1-4249-977F-A38B7D5FAC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265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FAAC3-B9B9-4120-82D2-5928CC718DDA}" type="datetimeFigureOut">
              <a:rPr lang="nb-NO" smtClean="0"/>
              <a:t>27.06.2014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67FF7-5867-4D01-A377-4AF5DC4EED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61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67FF7-5867-4D01-A377-4AF5DC4EED6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ide -  ku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al_ppoint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329558"/>
            <a:ext cx="5334000" cy="963538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93096"/>
            <a:ext cx="5336232" cy="936104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1"/>
          </p:nvPr>
        </p:nvSpPr>
        <p:spPr>
          <a:xfrm>
            <a:off x="457200" y="1524000"/>
            <a:ext cx="5105400" cy="4495800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524000"/>
            <a:ext cx="2971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5C4B-DF16-445D-968C-6AC06966E5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1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med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524000"/>
            <a:ext cx="8229600" cy="32004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b-NO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Diagram</a:t>
            </a:r>
            <a:endParaRPr lang="nb-NO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824815"/>
            <a:ext cx="8229600" cy="14997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5C4B-DF16-445D-968C-6AC06966E5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8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3"/>
          </p:nvPr>
        </p:nvSpPr>
        <p:spPr>
          <a:xfrm>
            <a:off x="457200" y="1676400"/>
            <a:ext cx="3733800" cy="2514600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8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572000" y="1676400"/>
            <a:ext cx="3733800" cy="2514600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457200" y="4419600"/>
            <a:ext cx="3733800" cy="1066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6"/>
          </p:nvPr>
        </p:nvSpPr>
        <p:spPr>
          <a:xfrm>
            <a:off x="4572000" y="4419600"/>
            <a:ext cx="3733800" cy="1066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5C4B-DF16-445D-968C-6AC06966E5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6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457200" y="1905000"/>
            <a:ext cx="3048000" cy="16002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457200" y="3733800"/>
            <a:ext cx="3048000" cy="16002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3733800" y="1905000"/>
            <a:ext cx="4953000" cy="3429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5C4B-DF16-445D-968C-6AC06966E5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5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collage + teks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381001" y="1393362"/>
            <a:ext cx="1894150" cy="201450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381000" y="3450575"/>
            <a:ext cx="1894150" cy="25703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4577712" y="1388731"/>
            <a:ext cx="4109088" cy="463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6"/>
          </p:nvPr>
        </p:nvSpPr>
        <p:spPr>
          <a:xfrm>
            <a:off x="2319275" y="1393363"/>
            <a:ext cx="1984321" cy="332101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6"/>
          <p:cNvSpPr>
            <a:spLocks noGrp="1"/>
          </p:cNvSpPr>
          <p:nvPr>
            <p:ph type="pic" sz="quarter" idx="17"/>
          </p:nvPr>
        </p:nvSpPr>
        <p:spPr>
          <a:xfrm>
            <a:off x="2319275" y="4760056"/>
            <a:ext cx="1984321" cy="1260825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5C4B-DF16-445D-968C-6AC06966E5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collage + teks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381000" y="1393362"/>
            <a:ext cx="3922596" cy="201450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381000" y="3450575"/>
            <a:ext cx="1894150" cy="257030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4577712" y="1388731"/>
            <a:ext cx="4109088" cy="463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6"/>
          </p:nvPr>
        </p:nvSpPr>
        <p:spPr>
          <a:xfrm>
            <a:off x="2319275" y="3453551"/>
            <a:ext cx="1984321" cy="1260825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6"/>
          <p:cNvSpPr>
            <a:spLocks noGrp="1"/>
          </p:cNvSpPr>
          <p:nvPr>
            <p:ph type="pic" sz="quarter" idx="17"/>
          </p:nvPr>
        </p:nvSpPr>
        <p:spPr>
          <a:xfrm>
            <a:off x="2319275" y="4760056"/>
            <a:ext cx="1984321" cy="1260825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5C4B-DF16-445D-968C-6AC06966E5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02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collage + teks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381000" y="1393362"/>
            <a:ext cx="3922596" cy="201450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4"/>
          </p:nvPr>
        </p:nvSpPr>
        <p:spPr>
          <a:xfrm>
            <a:off x="381000" y="3450575"/>
            <a:ext cx="1894150" cy="1263801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4577712" y="1388731"/>
            <a:ext cx="4109088" cy="4632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6"/>
          </p:nvPr>
        </p:nvSpPr>
        <p:spPr>
          <a:xfrm>
            <a:off x="2319275" y="3453551"/>
            <a:ext cx="1984321" cy="1260825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6"/>
          <p:cNvSpPr>
            <a:spLocks noGrp="1"/>
          </p:cNvSpPr>
          <p:nvPr>
            <p:ph type="pic" sz="quarter" idx="17"/>
          </p:nvPr>
        </p:nvSpPr>
        <p:spPr>
          <a:xfrm>
            <a:off x="381001" y="4760056"/>
            <a:ext cx="3922596" cy="1260825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5C4B-DF16-445D-968C-6AC06966E5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7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457200" y="1524000"/>
            <a:ext cx="3581400" cy="1752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1"/>
          </p:nvPr>
        </p:nvSpPr>
        <p:spPr>
          <a:xfrm>
            <a:off x="457200" y="3886200"/>
            <a:ext cx="3581400" cy="1752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4495800" y="1524000"/>
            <a:ext cx="3581400" cy="1752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6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4495800" y="3886200"/>
            <a:ext cx="3581400" cy="1752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/>
          </p:nvPr>
        </p:nvSpPr>
        <p:spPr>
          <a:xfrm>
            <a:off x="457200" y="5638800"/>
            <a:ext cx="3581400" cy="457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6"/>
          </p:nvPr>
        </p:nvSpPr>
        <p:spPr>
          <a:xfrm>
            <a:off x="4495800" y="5638800"/>
            <a:ext cx="3581400" cy="457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7"/>
          </p:nvPr>
        </p:nvSpPr>
        <p:spPr>
          <a:xfrm>
            <a:off x="457200" y="3276600"/>
            <a:ext cx="3581400" cy="457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9"/>
          <p:cNvSpPr>
            <a:spLocks noGrp="1"/>
          </p:cNvSpPr>
          <p:nvPr>
            <p:ph type="body" sz="quarter" idx="18"/>
          </p:nvPr>
        </p:nvSpPr>
        <p:spPr>
          <a:xfrm>
            <a:off x="4495800" y="3276600"/>
            <a:ext cx="3581400" cy="457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5C4B-DF16-445D-968C-6AC06966E5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457200" y="1600200"/>
            <a:ext cx="3886200" cy="3429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4876800" y="1600200"/>
            <a:ext cx="3810000" cy="3429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7"/>
          </p:nvPr>
        </p:nvSpPr>
        <p:spPr>
          <a:xfrm>
            <a:off x="457200" y="5105400"/>
            <a:ext cx="3886200" cy="838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9"/>
          <p:cNvSpPr>
            <a:spLocks noGrp="1"/>
          </p:cNvSpPr>
          <p:nvPr>
            <p:ph type="body" sz="quarter" idx="18"/>
          </p:nvPr>
        </p:nvSpPr>
        <p:spPr>
          <a:xfrm>
            <a:off x="4876800" y="5105400"/>
            <a:ext cx="3810000" cy="838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5C4B-DF16-445D-968C-6AC06966E5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457200" y="1524000"/>
            <a:ext cx="3733800" cy="46482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4343400" y="1524000"/>
            <a:ext cx="4419600" cy="4648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5C4B-DF16-445D-968C-6AC06966E5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5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786B-00E7-DB41-806F-E79E1C851EE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sje bilde med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al_ppoint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7212" y="201000"/>
            <a:ext cx="8269118" cy="90450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Avrundet rektangel 2"/>
          <p:cNvSpPr/>
          <p:nvPr/>
        </p:nvSpPr>
        <p:spPr>
          <a:xfrm>
            <a:off x="3773642" y="1461822"/>
            <a:ext cx="4842688" cy="4906239"/>
          </a:xfrm>
          <a:prstGeom prst="roundRect">
            <a:avLst>
              <a:gd name="adj" fmla="val 3459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 err="1" smtClean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347663" y="1462088"/>
            <a:ext cx="3243262" cy="4905375"/>
          </a:xfrm>
          <a:effectLst>
            <a:glow rad="101600">
              <a:schemeClr val="accent3">
                <a:alpha val="75000"/>
              </a:schemeClr>
            </a:glow>
          </a:effectLst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>
          <a:xfrm>
            <a:off x="4111625" y="1653686"/>
            <a:ext cx="4230688" cy="45956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7305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pic>
        <p:nvPicPr>
          <p:cNvPr id="4" name="Picture 3" descr="mal_ppoint-28.jpg"/>
          <p:cNvPicPr>
            <a:picLocks noChangeAspect="1"/>
          </p:cNvPicPr>
          <p:nvPr/>
        </p:nvPicPr>
        <p:blipFill rotWithShape="1">
          <a:blip r:embed="rId2"/>
          <a:srcRect l="1" r="15697" b="15507"/>
          <a:stretch/>
        </p:blipFill>
        <p:spPr>
          <a:xfrm>
            <a:off x="2821" y="-13392"/>
            <a:ext cx="9141179" cy="687139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81000" y="6021288"/>
            <a:ext cx="260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Innsikt som bringer deg videre</a:t>
            </a:r>
          </a:p>
          <a:p>
            <a:r>
              <a:rPr lang="nb-NO" b="1" i="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opinion.no</a:t>
            </a:r>
            <a:endParaRPr lang="nb-NO" b="1" i="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236296" y="5790456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Opinion AS</a:t>
            </a:r>
          </a:p>
          <a:p>
            <a:r>
              <a:rPr lang="nb-NO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Maridalsveien 13E</a:t>
            </a:r>
          </a:p>
          <a:p>
            <a:r>
              <a:rPr lang="nb-NO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0178 OSLO</a:t>
            </a:r>
          </a:p>
          <a:p>
            <a:r>
              <a:rPr lang="nb-NO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T: 21 300 400</a:t>
            </a:r>
          </a:p>
          <a:p>
            <a:r>
              <a:rPr lang="nb-NO" sz="900" dirty="0" smtClean="0">
                <a:solidFill>
                  <a:srgbClr val="FFFFFF"/>
                </a:solidFill>
                <a:latin typeface="Century Gothic"/>
                <a:cs typeface="Century Gothic"/>
              </a:rPr>
              <a:t>E: </a:t>
            </a:r>
            <a:r>
              <a:rPr lang="nb-NO" sz="9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post@opinion.no</a:t>
            </a:r>
            <a:endParaRPr lang="nb-NO" sz="900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13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ark med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al_ppoint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008112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8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sje kapittel, skilleark,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al_ppoint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4197" y="3866320"/>
            <a:ext cx="5192216" cy="129087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kapittel, skilleark,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al_ppoint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4197" y="3866320"/>
            <a:ext cx="5192216" cy="129087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2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nite kapittel, skilleark,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4197" y="3866320"/>
            <a:ext cx="5192216" cy="129087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7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4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786B-00E7-DB41-806F-E79E1C851EE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457200"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457200"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786B-00E7-DB41-806F-E79E1C851EE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marL="457200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marL="457200"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lysbildenummer 4"/>
          <p:cNvSpPr>
            <a:spLocks noGrp="1"/>
          </p:cNvSpPr>
          <p:nvPr>
            <p:ph type="sldNum" sz="quarter" idx="10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786B-00E7-DB41-806F-E79E1C851EE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inion_topp-01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-27384"/>
            <a:ext cx="9144000" cy="1030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02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pic>
        <p:nvPicPr>
          <p:cNvPr id="7" name="Picture 6" descr="Opinion_logo01_pos.jp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28609"/>
            <a:ext cx="1043608" cy="440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6381328"/>
            <a:ext cx="18774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0" dirty="0" smtClean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INNSIKT SOM BRINGER DEG VIDERE</a:t>
            </a:r>
            <a:endParaRPr lang="en-US" sz="800" b="1" i="0" dirty="0">
              <a:solidFill>
                <a:schemeClr val="bg1">
                  <a:lumMod val="6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272964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5C4B-DF16-445D-968C-6AC06966E523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FFFFFF"/>
          </a:solidFill>
          <a:latin typeface="Century Gothic"/>
          <a:ea typeface="+mj-ea"/>
          <a:cs typeface="Century Gothic"/>
        </a:defRPr>
      </a:lvl1pPr>
    </p:titleStyle>
    <p:bodyStyle>
      <a:lvl1pPr marL="349200" indent="-349200" algn="l" defTabSz="457200" rtl="0" eaLnBrk="1" latinLnBrk="0" hangingPunct="1">
        <a:spcBef>
          <a:spcPts val="600"/>
        </a:spcBef>
        <a:spcAft>
          <a:spcPts val="300"/>
        </a:spcAft>
        <a:buSzPct val="100000"/>
        <a:buFontTx/>
        <a:buBlip>
          <a:blip r:embed="rId25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34400" indent="-277200" algn="l" defTabSz="457200" rtl="0" eaLnBrk="1" latinLnBrk="0" hangingPunct="1">
        <a:spcBef>
          <a:spcPts val="0"/>
        </a:spcBef>
        <a:spcAft>
          <a:spcPts val="400"/>
        </a:spcAft>
        <a:buSzPct val="80000"/>
        <a:buFontTx/>
        <a:buBlip>
          <a:blip r:embed="rId26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spcBef>
          <a:spcPts val="0"/>
        </a:spcBef>
        <a:spcAft>
          <a:spcPts val="400"/>
        </a:spcAft>
        <a:buSzPct val="80000"/>
        <a:buFontTx/>
        <a:buBlip>
          <a:blip r:embed="rId26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171700" indent="-3429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d@opinion.n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Befolkningsundersøkelse juni 2014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For Skatteetaten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73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Skattekrim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23528" y="1196752"/>
            <a:ext cx="82809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Du får informasjon om at A (den billigste tilbyderen) er under etterforskning for "skattekrim".  Utover prisforskjellen og at A er under etterforskning for skattekrim er tilbudene, kvaliteten og referanser identiske mellom A og B</a:t>
            </a:r>
            <a:r>
              <a:rPr lang="nb-NO" sz="1050" b="1" dirty="0" smtClean="0"/>
              <a:t>.</a:t>
            </a:r>
          </a:p>
          <a:p>
            <a:r>
              <a:rPr lang="nb-NO" sz="1050" b="1" dirty="0" smtClean="0"/>
              <a:t>Hvem velger du – A eller B?</a:t>
            </a:r>
            <a:endParaRPr lang="nb-NO" sz="105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95536" y="5157192"/>
            <a:ext cx="8424936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b-NO" sz="1100" b="1" dirty="0" smtClean="0"/>
              <a:t>Etterforskning for skattekrim avskrekkende</a:t>
            </a:r>
          </a:p>
          <a:p>
            <a:r>
              <a:rPr lang="nb-NO" sz="1100" dirty="0" smtClean="0"/>
              <a:t>Når folk får informasjon om at tilbyder A er under etterforskning for skattekrim er andelen som veger A og B nær motsatt av hva de var når det kun var prisen som skilte de to (84 prosent valgte A og 8 prosent valgte B).</a:t>
            </a:r>
          </a:p>
          <a:p>
            <a:endParaRPr lang="nb-NO" sz="1100" dirty="0"/>
          </a:p>
          <a:p>
            <a:r>
              <a:rPr lang="nb-NO" sz="1100" dirty="0"/>
              <a:t>Menn velger alternativ A i større grad enn kvinner (signifikant forskjellig</a:t>
            </a:r>
            <a:r>
              <a:rPr lang="nb-NO" sz="1100" dirty="0" smtClean="0"/>
              <a:t>).</a:t>
            </a:r>
          </a:p>
          <a:p>
            <a:endParaRPr lang="nb-NO" sz="11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616530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Arial"/>
                <a:cs typeface="Arial"/>
              </a:rPr>
              <a:t>Base: 1000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2229930"/>
              </p:ext>
            </p:extLst>
          </p:nvPr>
        </p:nvGraphicFramePr>
        <p:xfrm>
          <a:off x="335868" y="2060848"/>
          <a:ext cx="42721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04292614"/>
              </p:ext>
            </p:extLst>
          </p:nvPr>
        </p:nvGraphicFramePr>
        <p:xfrm>
          <a:off x="4044280" y="1773832"/>
          <a:ext cx="4560168" cy="338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5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Mindre enn minstelønn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23528" y="1196752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Du får informasjon om at A (den billigste tilbyderen) bruker arbeidere som får betalt mindre enn minstelønn.  Utover prisforskjellen og at A bruker arbeidere som betalt mindre enn minstelønn er tilbudene, kvaliteten og referanser identiske mellom A og B</a:t>
            </a:r>
            <a:r>
              <a:rPr lang="nb-NO" sz="1050" b="1" dirty="0" smtClean="0"/>
              <a:t>.</a:t>
            </a:r>
          </a:p>
          <a:p>
            <a:r>
              <a:rPr lang="nb-NO" sz="1050" b="1" dirty="0" smtClean="0"/>
              <a:t>Hvem velger du – A eller B?</a:t>
            </a:r>
            <a:endParaRPr lang="nb-NO" sz="105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95536" y="5157192"/>
            <a:ext cx="8424936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b-NO" sz="1100" b="1" dirty="0" smtClean="0"/>
              <a:t>Under minstelønn gir reaksjon</a:t>
            </a:r>
          </a:p>
          <a:p>
            <a:r>
              <a:rPr lang="nb-NO" sz="1100" dirty="0" smtClean="0"/>
              <a:t>Når folk får opplysninger om at tilbyder A bruker arbeidere som får betalt mindre enn minstelønn, er andelen som velger tilbyder A og B på nivå som da de får vite om etterforskning for skattekrim.</a:t>
            </a:r>
          </a:p>
          <a:p>
            <a:endParaRPr lang="nb-NO" sz="1100" dirty="0"/>
          </a:p>
          <a:p>
            <a:r>
              <a:rPr lang="nb-NO" sz="1100" dirty="0" smtClean="0"/>
              <a:t>Menn </a:t>
            </a:r>
            <a:r>
              <a:rPr lang="nb-NO" sz="1100" dirty="0"/>
              <a:t>velger alternativ A i større grad enn kvinner (signifikant forskjellig</a:t>
            </a:r>
            <a:r>
              <a:rPr lang="nb-NO" sz="1100" dirty="0" smtClean="0"/>
              <a:t>).</a:t>
            </a:r>
            <a:endParaRPr lang="nb-NO" sz="11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616530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Arial"/>
                <a:cs typeface="Arial"/>
              </a:rPr>
              <a:t>Base: 1000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70129232"/>
              </p:ext>
            </p:extLst>
          </p:nvPr>
        </p:nvGraphicFramePr>
        <p:xfrm>
          <a:off x="335868" y="2060848"/>
          <a:ext cx="42721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46626024"/>
              </p:ext>
            </p:extLst>
          </p:nvPr>
        </p:nvGraphicFramePr>
        <p:xfrm>
          <a:off x="4044280" y="1773832"/>
          <a:ext cx="4560168" cy="338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09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Ingen egne ansatte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23528" y="1196752"/>
            <a:ext cx="82809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Du får informasjon om at A (den billigste tilbyderen) ikke har egne ansatte, men vil komme med fem mann. Utover prisforskjellen og at A ikke har egne ansatte er tilbudene, kvaliteten og referanser identiske mellom A og B</a:t>
            </a:r>
            <a:r>
              <a:rPr lang="nb-NO" sz="1050" b="1" dirty="0" smtClean="0"/>
              <a:t>.</a:t>
            </a:r>
          </a:p>
          <a:p>
            <a:r>
              <a:rPr lang="nb-NO" sz="1050" b="1" dirty="0" smtClean="0"/>
              <a:t>Hvem velger du – A eller B?</a:t>
            </a:r>
            <a:endParaRPr lang="nb-NO" sz="105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95536" y="5085184"/>
            <a:ext cx="8424936" cy="1080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b-NO" sz="1100" b="1" dirty="0" smtClean="0"/>
              <a:t>Ikke egne ansatte mindre avskrekkende enn skattekrim</a:t>
            </a:r>
          </a:p>
          <a:p>
            <a:r>
              <a:rPr lang="nb-NO" sz="1050" dirty="0" smtClean="0"/>
              <a:t>Det at tilbyder A ikke har egne ansatte, er mindre avskrekkende enn tilfelle da A var etterforsket for skattekrim og betalte mindre enn minstelønn. Likevel er det en stor andel som velger bort tilbyder A, sammenlignet med eksemplet når kun prisen skilte A og B.</a:t>
            </a:r>
          </a:p>
          <a:p>
            <a:r>
              <a:rPr lang="nb-NO" sz="1050" dirty="0" smtClean="0"/>
              <a:t>Menn </a:t>
            </a:r>
            <a:r>
              <a:rPr lang="nb-NO" sz="1050" dirty="0"/>
              <a:t>velger alternativ A i større grad enn kvinner (signifikant forskjellig), og de som er under 50 år velger i større grad tilbyder A enn eldre.</a:t>
            </a:r>
          </a:p>
          <a:p>
            <a:endParaRPr lang="nb-NO" sz="1100" dirty="0" smtClean="0"/>
          </a:p>
          <a:p>
            <a:endParaRPr lang="nb-NO" sz="1100" dirty="0"/>
          </a:p>
          <a:p>
            <a:endParaRPr lang="nb-NO" sz="11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616530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Arial"/>
                <a:cs typeface="Arial"/>
              </a:rPr>
              <a:t>Base: 1000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9952690"/>
              </p:ext>
            </p:extLst>
          </p:nvPr>
        </p:nvGraphicFramePr>
        <p:xfrm>
          <a:off x="335868" y="2060848"/>
          <a:ext cx="42721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38575979"/>
              </p:ext>
            </p:extLst>
          </p:nvPr>
        </p:nvGraphicFramePr>
        <p:xfrm>
          <a:off x="4044280" y="1773832"/>
          <a:ext cx="4560168" cy="338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2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Andel som velger billigste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616530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Arial"/>
                <a:cs typeface="Arial"/>
              </a:rPr>
              <a:t>Base: 1000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23528" y="1196752"/>
            <a:ext cx="8280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 smtClean="0"/>
              <a:t>Hvem velger du – A eller B?</a:t>
            </a:r>
            <a:endParaRPr lang="nb-NO" sz="105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164408"/>
              </p:ext>
            </p:extLst>
          </p:nvPr>
        </p:nvGraphicFramePr>
        <p:xfrm>
          <a:off x="827584" y="1700808"/>
          <a:ext cx="70567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39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4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</a:t>
            </a:r>
            <a:endParaRPr lang="nb-NO" dirty="0"/>
          </a:p>
        </p:txBody>
      </p:sp>
      <p:graphicFrame>
        <p:nvGraphicFramePr>
          <p:cNvPr id="6" name="Group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334009"/>
              </p:ext>
            </p:extLst>
          </p:nvPr>
        </p:nvGraphicFramePr>
        <p:xfrm>
          <a:off x="541338" y="1689408"/>
          <a:ext cx="8145462" cy="4043846"/>
        </p:xfrm>
        <a:graphic>
          <a:graphicData uri="http://schemas.openxmlformats.org/drawingml/2006/table">
            <a:tbl>
              <a:tblPr/>
              <a:tblGrid>
                <a:gridCol w="1863526"/>
                <a:gridCol w="6281936"/>
              </a:tblGrid>
              <a:tr h="481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Oppdragsgiver</a:t>
                      </a: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Skatteetaten</a:t>
                      </a: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Kontaktperson</a:t>
                      </a: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Jon Arild Ruud</a:t>
                      </a:r>
                      <a:endParaRPr kumimoji="0" lang="nb-NO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Hensikt</a:t>
                      </a: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Undersøke hvorvidt befolkningens valg av leverandør påvirkes av ulik informasjon om tilbyder   </a:t>
                      </a:r>
                      <a:endParaRPr kumimoji="0" lang="nb-NO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Metode</a:t>
                      </a: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Web</a:t>
                      </a: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Målgruppe</a:t>
                      </a: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Norges befolkning 18 år og </a:t>
                      </a: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eldre, resultater er vektet på kjønn, alder og geografi</a:t>
                      </a: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Antall intervju</a:t>
                      </a: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1000</a:t>
                      </a: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6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Gjennomføring</a:t>
                      </a: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Juni 2014</a:t>
                      </a: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3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Ansvarlig hos Opinion</a:t>
                      </a:r>
                      <a:endParaRPr kumimoji="0" lang="nb-NO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Reidar Dischler (</a:t>
                      </a: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  <a:hlinkClick r:id="rId2"/>
                        </a:rPr>
                        <a:t>rd@opinion.no</a:t>
                      </a: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), tlf. 994 89 217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endParaRPr kumimoji="0" 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76187" marR="76187" marT="38100" marB="0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9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916832"/>
            <a:ext cx="8064896" cy="3929608"/>
          </a:xfrm>
        </p:spPr>
        <p:txBody>
          <a:bodyPr>
            <a:noAutofit/>
          </a:bodyPr>
          <a:lstStyle/>
          <a:p>
            <a:r>
              <a:rPr lang="nb-NO" dirty="0" smtClean="0"/>
              <a:t>Informasjon fører til andre valg</a:t>
            </a:r>
          </a:p>
          <a:p>
            <a:pPr lvl="1"/>
            <a:r>
              <a:rPr lang="nb-NO" sz="1200" dirty="0" smtClean="0"/>
              <a:t>Alle typer informasjon testet fører til store forandringer i valg</a:t>
            </a:r>
          </a:p>
          <a:p>
            <a:pPr lvl="1"/>
            <a:endParaRPr lang="nb-NO" sz="1200" dirty="0"/>
          </a:p>
          <a:p>
            <a:r>
              <a:rPr lang="nb-NO" sz="1600" dirty="0" smtClean="0"/>
              <a:t>Menn og kvinner velger forskjellig i alle tilfeller der forskjellen er </a:t>
            </a:r>
            <a:r>
              <a:rPr lang="nb-NO" sz="1600" i="1" dirty="0" smtClean="0"/>
              <a:t>mer</a:t>
            </a:r>
            <a:r>
              <a:rPr lang="nb-NO" sz="1600" dirty="0" smtClean="0"/>
              <a:t> enn prisforskjell</a:t>
            </a:r>
            <a:endParaRPr lang="nb-NO" sz="1400" dirty="0" smtClean="0"/>
          </a:p>
          <a:p>
            <a:endParaRPr lang="nb-NO" sz="1600" dirty="0" smtClean="0"/>
          </a:p>
          <a:p>
            <a:r>
              <a:rPr lang="nb-NO" sz="1600" dirty="0" smtClean="0"/>
              <a:t>Informasjon om mulig skattekrim og at arbeidere får betalt under minstelønn, har størst «avskrekkende» effekt</a:t>
            </a:r>
          </a:p>
          <a:p>
            <a:endParaRPr lang="nb-NO" sz="1600" dirty="0"/>
          </a:p>
          <a:p>
            <a:pPr marL="0" indent="0">
              <a:buNone/>
            </a:pPr>
            <a:r>
              <a:rPr lang="nb-NO" sz="1400" dirty="0" smtClean="0"/>
              <a:t> </a:t>
            </a:r>
          </a:p>
          <a:p>
            <a:endParaRPr lang="nb-NO" sz="1600" dirty="0"/>
          </a:p>
          <a:p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32639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utvalget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3621489"/>
              </p:ext>
            </p:extLst>
          </p:nvPr>
        </p:nvGraphicFramePr>
        <p:xfrm>
          <a:off x="620796" y="1360513"/>
          <a:ext cx="3528392" cy="228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69365957"/>
              </p:ext>
            </p:extLst>
          </p:nvPr>
        </p:nvGraphicFramePr>
        <p:xfrm>
          <a:off x="4932040" y="1350004"/>
          <a:ext cx="3528392" cy="228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92359685"/>
              </p:ext>
            </p:extLst>
          </p:nvPr>
        </p:nvGraphicFramePr>
        <p:xfrm>
          <a:off x="611560" y="3861048"/>
          <a:ext cx="3528392" cy="228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99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1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5000 kroner forskjell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23528" y="1196752"/>
            <a:ext cx="828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Se for deg følgende scenario: Du har fått tilbud fra to bedrifter på maling av huset ditt, A og B. Begge er momsregistrert (registrert for merverdiavgift).  A gjør jobben for 50 000 kroner, som er 5000 kroner billigere enn B. Utover prisforskjellen er tilbudene, kvaliteten og referanser identiske mellom A og B</a:t>
            </a:r>
            <a:r>
              <a:rPr lang="nb-NO" sz="1050" b="1" dirty="0" smtClean="0"/>
              <a:t>.</a:t>
            </a:r>
          </a:p>
          <a:p>
            <a:r>
              <a:rPr lang="nb-NO" sz="1050" b="1" dirty="0" smtClean="0"/>
              <a:t>Hvem velger du – A eller B?</a:t>
            </a:r>
            <a:endParaRPr lang="nb-NO" sz="105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95536" y="5157192"/>
            <a:ext cx="8424936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b-NO" sz="1100" b="1" dirty="0" smtClean="0"/>
              <a:t>Velger billigste</a:t>
            </a:r>
          </a:p>
          <a:p>
            <a:r>
              <a:rPr lang="nb-NO" sz="1100" dirty="0" smtClean="0"/>
              <a:t>Så lenge det kun er prisen som skiller tilbyder A og tilbyder B, velger et stort flertall den billigste tilbyderen. Dette fordeler seg likt blant kvinner og menn og ulike aldersgrupper.</a:t>
            </a:r>
            <a:endParaRPr lang="nb-NO" sz="11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616530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Arial"/>
                <a:cs typeface="Arial"/>
              </a:rPr>
              <a:t>Base: 1000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47091220"/>
              </p:ext>
            </p:extLst>
          </p:nvPr>
        </p:nvGraphicFramePr>
        <p:xfrm>
          <a:off x="335868" y="2060848"/>
          <a:ext cx="42721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92244169"/>
              </p:ext>
            </p:extLst>
          </p:nvPr>
        </p:nvGraphicFramePr>
        <p:xfrm>
          <a:off x="4044280" y="1773832"/>
          <a:ext cx="4560168" cy="338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67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 levert momsoppgaver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51520" y="1196752"/>
            <a:ext cx="428447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Du får informasjon om at A (den billigste tilbyderen) ikke har levert lovpålagt momsoppgaver for de 3 siste terminene.  Utover prisforskjellen og at A ikke har levert momsoppgaver er tilbudene, kvaliteten og referanser identiske mellom A og B</a:t>
            </a:r>
            <a:r>
              <a:rPr lang="nb-NO" sz="1050" b="1" dirty="0" smtClean="0"/>
              <a:t>.</a:t>
            </a:r>
          </a:p>
          <a:p>
            <a:r>
              <a:rPr lang="nb-NO" sz="1050" b="1" dirty="0" smtClean="0"/>
              <a:t>Hvem velger du – A eller B?</a:t>
            </a:r>
            <a:endParaRPr lang="nb-NO" sz="105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95536" y="5085184"/>
            <a:ext cx="8424936" cy="1080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b-NO" sz="1100" b="1" dirty="0" smtClean="0"/>
              <a:t>Fra 84 til 18/19 prosent</a:t>
            </a:r>
          </a:p>
          <a:p>
            <a:r>
              <a:rPr lang="nb-NO" sz="1100" dirty="0" smtClean="0"/>
              <a:t>Når respondenten får vite at tilbyder A ikke har levert lovpålagt momsoppgave, synker andelen som svelger A fra 84 prosent (da det kun var prisen som skilte), til 18 og 19 prosent.</a:t>
            </a:r>
          </a:p>
          <a:p>
            <a:r>
              <a:rPr lang="nb-NO" sz="1100" dirty="0" smtClean="0"/>
              <a:t>Halvparten av utvalget får opplyst at det er et lovbrudd å ikke levere momsoppgaver. Andelen som velger tilbyder A holder seg stabil, men det er en signifikant lavere andel som svarer vet ikke når det opplyses eksplisitt at det er et lovbrudd. </a:t>
            </a:r>
            <a:endParaRPr lang="nb-NO" sz="11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616530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Arial"/>
                <a:cs typeface="Arial"/>
              </a:rPr>
              <a:t>Base: 498/502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8582962"/>
              </p:ext>
            </p:extLst>
          </p:nvPr>
        </p:nvGraphicFramePr>
        <p:xfrm>
          <a:off x="263860" y="2204864"/>
          <a:ext cx="42721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4680012" y="1196752"/>
            <a:ext cx="42844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Du får informasjon om at A (den billigste tilbyderen) ikke har levert lovpålagt momsoppgaver for de 3 siste terminene. Dette er et lovbrudd.  Utover prisforskjellen og at A ikke har levert momsoppgaver er tilbudene, kvaliteten og referanser identiske mellom A og B</a:t>
            </a:r>
            <a:r>
              <a:rPr lang="nb-NO" sz="1050" b="1" dirty="0" smtClean="0"/>
              <a:t>.</a:t>
            </a:r>
          </a:p>
          <a:p>
            <a:r>
              <a:rPr lang="nb-NO" sz="1050" b="1" dirty="0" smtClean="0"/>
              <a:t>Hvem velger du – A eller B?</a:t>
            </a:r>
            <a:endParaRPr lang="nb-NO" sz="105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15926877"/>
              </p:ext>
            </p:extLst>
          </p:nvPr>
        </p:nvGraphicFramePr>
        <p:xfrm>
          <a:off x="4692352" y="2204864"/>
          <a:ext cx="42721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3761440" y="2780928"/>
            <a:ext cx="1728192" cy="18697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50" dirty="0" smtClean="0">
                <a:latin typeface="Arial"/>
                <a:cs typeface="Arial"/>
              </a:rPr>
              <a:t>Utvalget splittet i to, der halvparten er tilfeldig trukket til å få spørsmålsordlyden til venstre, og halvparten får ordlyden til høyre. Spørsmålsformuleringen til høyre spesifiserer at å ikke levere momsoppgave er et lovbrudd. </a:t>
            </a:r>
          </a:p>
        </p:txBody>
      </p:sp>
    </p:spTree>
    <p:extLst>
      <p:ext uri="{BB962C8B-B14F-4D97-AF65-F5344CB8AC3E}">
        <p14:creationId xmlns:p14="http://schemas.microsoft.com/office/powerpoint/2010/main" val="11745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Forfalt restskatt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23528" y="1196752"/>
            <a:ext cx="82809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Du får informasjon om at A (den billigste tilbyderen) har forfalt ubetalt restskatt på 100.000. Hvem vil du velge? Utover prisforskjellen og at A har forfalt ubetalt restskatt er tilbudene, kvaliteten og referanser identiske mellom A og B</a:t>
            </a:r>
            <a:r>
              <a:rPr lang="nb-NO" sz="1050" b="1" dirty="0" smtClean="0"/>
              <a:t>.</a:t>
            </a:r>
          </a:p>
          <a:p>
            <a:r>
              <a:rPr lang="nb-NO" sz="1050" b="1" dirty="0" smtClean="0"/>
              <a:t>Hvem velger du – A eller B?</a:t>
            </a:r>
            <a:endParaRPr lang="nb-NO" sz="105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95536" y="5157192"/>
            <a:ext cx="8424936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b-NO" sz="1100" b="1" dirty="0" smtClean="0"/>
              <a:t>Forfalt ubetalt restskatt samme effekt som </a:t>
            </a:r>
          </a:p>
          <a:p>
            <a:r>
              <a:rPr lang="nb-NO" sz="1100" dirty="0" smtClean="0"/>
              <a:t>Informasjonen om at tilbyder A har forfalt ubetalt restskatt på 100 000 kroner har samme effekt som opplysningen om  ikke levere momsoppgaver.</a:t>
            </a:r>
          </a:p>
          <a:p>
            <a:endParaRPr lang="nb-NO" sz="1100" dirty="0" smtClean="0"/>
          </a:p>
          <a:p>
            <a:r>
              <a:rPr lang="nb-NO" sz="1100" dirty="0" smtClean="0"/>
              <a:t>Menn velger alternativ A i større grad enn kvinner (signifikant forskjellig).</a:t>
            </a:r>
            <a:endParaRPr lang="nb-NO" sz="11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616530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Arial"/>
                <a:cs typeface="Arial"/>
              </a:rPr>
              <a:t>Base: 1000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2015279"/>
              </p:ext>
            </p:extLst>
          </p:nvPr>
        </p:nvGraphicFramePr>
        <p:xfrm>
          <a:off x="30127" y="1773833"/>
          <a:ext cx="42721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6891993"/>
              </p:ext>
            </p:extLst>
          </p:nvPr>
        </p:nvGraphicFramePr>
        <p:xfrm>
          <a:off x="4044280" y="1773832"/>
          <a:ext cx="4560168" cy="338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73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Tilleggsskatt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23528" y="1196752"/>
            <a:ext cx="82809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 dirty="0"/>
              <a:t>Du får informasjon om at A (den billigste tilbyderen) i fjor ble ilagt 60 % tilleggsskatt. Utover prisforskjellen og at A i fjor ble ilagt tilleggsskatt er tilbudene, kvaliteten og referanser identiske mellom A og B</a:t>
            </a:r>
            <a:r>
              <a:rPr lang="nb-NO" sz="1050" b="1" dirty="0" smtClean="0"/>
              <a:t>.</a:t>
            </a:r>
          </a:p>
          <a:p>
            <a:r>
              <a:rPr lang="nb-NO" sz="1050" b="1" dirty="0" smtClean="0"/>
              <a:t>Hvem velger du – A eller B?</a:t>
            </a:r>
            <a:endParaRPr lang="nb-NO" sz="105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95536" y="5085184"/>
            <a:ext cx="8424936" cy="1080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b-NO" sz="1100" b="1" dirty="0" smtClean="0"/>
              <a:t>Tilleggsskatt mindre effekt</a:t>
            </a:r>
          </a:p>
          <a:p>
            <a:r>
              <a:rPr lang="nb-NO" sz="1100" dirty="0" smtClean="0"/>
              <a:t>Sammenlignet med både momsoppgaver og restskatt, har opplysningen om at tilbyder A i fjor ble tillagt 60 prosent tilleggsskatt tilsynelatende mindre effekt på hvilken tilbyder man velger.</a:t>
            </a:r>
          </a:p>
          <a:p>
            <a:endParaRPr lang="nb-NO" sz="1100" dirty="0" smtClean="0"/>
          </a:p>
          <a:p>
            <a:r>
              <a:rPr lang="nb-NO" sz="1100" dirty="0"/>
              <a:t>Menn velger alternativ A i større grad enn kvinner (signifikant forskjellig</a:t>
            </a:r>
            <a:r>
              <a:rPr lang="nb-NO" sz="1100" dirty="0" smtClean="0"/>
              <a:t>), og de som er under 50 år velger i større grad tilbyder A enn eldre.</a:t>
            </a:r>
            <a:endParaRPr lang="nb-NO" sz="11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7544" y="616530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latin typeface="Arial"/>
                <a:cs typeface="Arial"/>
              </a:rPr>
              <a:t>Base: 1000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681881"/>
              </p:ext>
            </p:extLst>
          </p:nvPr>
        </p:nvGraphicFramePr>
        <p:xfrm>
          <a:off x="335868" y="2060848"/>
          <a:ext cx="42721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2088200"/>
              </p:ext>
            </p:extLst>
          </p:nvPr>
        </p:nvGraphicFramePr>
        <p:xfrm>
          <a:off x="4044280" y="1773832"/>
          <a:ext cx="4560168" cy="338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47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Opinion Farge (brukdenne)">
      <a:dk1>
        <a:sysClr val="windowText" lastClr="000000"/>
      </a:dk1>
      <a:lt1>
        <a:sysClr val="window" lastClr="FFFFFF"/>
      </a:lt1>
      <a:dk2>
        <a:srgbClr val="EE4215"/>
      </a:dk2>
      <a:lt2>
        <a:srgbClr val="EEECE1"/>
      </a:lt2>
      <a:accent1>
        <a:srgbClr val="787C6D"/>
      </a:accent1>
      <a:accent2>
        <a:srgbClr val="38362F"/>
      </a:accent2>
      <a:accent3>
        <a:srgbClr val="DCDACB"/>
      </a:accent3>
      <a:accent4>
        <a:srgbClr val="00A37C"/>
      </a:accent4>
      <a:accent5>
        <a:srgbClr val="25F0BF"/>
      </a:accent5>
      <a:accent6>
        <a:srgbClr val="F05725"/>
      </a:accent6>
      <a:hlink>
        <a:srgbClr val="F05725"/>
      </a:hlink>
      <a:folHlink>
        <a:srgbClr val="EA8D46"/>
      </a:folHlink>
    </a:clrScheme>
    <a:fontScheme name="So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5101</TotalTime>
  <Words>1094</Words>
  <Application>Microsoft Office PowerPoint</Application>
  <PresentationFormat>Skjermfremvisning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Tema2</vt:lpstr>
      <vt:lpstr>Befolkningsundersøkelse juni 2014</vt:lpstr>
      <vt:lpstr>Bakgrunn</vt:lpstr>
      <vt:lpstr>Oppsummering</vt:lpstr>
      <vt:lpstr>Om utvalget</vt:lpstr>
      <vt:lpstr>Resultater</vt:lpstr>
      <vt:lpstr>5000 kroner forskjell</vt:lpstr>
      <vt:lpstr>Ikke levert momsoppgaver</vt:lpstr>
      <vt:lpstr>Forfalt restskatt</vt:lpstr>
      <vt:lpstr>Tilleggsskatt</vt:lpstr>
      <vt:lpstr>Skattekrim</vt:lpstr>
      <vt:lpstr>Mindre enn minstelønn</vt:lpstr>
      <vt:lpstr>Ingen egne ansatte</vt:lpstr>
      <vt:lpstr>Andel som velger billigste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Brukerundersøkelse 2013</dc:title>
  <dc:creator>Reidar Dischler</dc:creator>
  <cp:lastModifiedBy>Reidar Dischler</cp:lastModifiedBy>
  <cp:revision>256</cp:revision>
  <cp:lastPrinted>2014-06-27T07:46:48Z</cp:lastPrinted>
  <dcterms:created xsi:type="dcterms:W3CDTF">2014-02-05T14:29:37Z</dcterms:created>
  <dcterms:modified xsi:type="dcterms:W3CDTF">2014-06-27T08:36:36Z</dcterms:modified>
</cp:coreProperties>
</file>